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70C06162-138A-4E46-A45F-C83E31646D55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BF7133DC-6E33-4A6F-A557-26711B401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189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7620" y="404664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действия психолога при риске суицида в школе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11152" y="2363790"/>
            <a:ext cx="6832848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Урычева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М.С., педагог-психолог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МАОУ «ОЦ«НЬЮТОН»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г.Челябинска</a:t>
            </a:r>
            <a:r>
              <a:rPr lang="ru-RU" sz="2400" dirty="0" smtClean="0">
                <a:solidFill>
                  <a:schemeClr val="tx1"/>
                </a:solidFill>
              </a:rPr>
              <a:t>»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Психолог\Desktop\chelovech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820" y="3313634"/>
            <a:ext cx="3391024" cy="339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86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7467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Психологическая безопасность образовательной среды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50691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Образовательная среда есть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психолого-педагогическая реальность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в рамках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которой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специально организованных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условиях решаются образовательные задачи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 социализации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ребёнка,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 также осуществляется психологическое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личности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обучающегося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Образовательная среда современной школы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должна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способствовать сохранению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здоровья, благополучия ребёнка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максимальной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реализации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его возможностей</a:t>
            </a:r>
            <a:endParaRPr lang="ru-RU" sz="2800" b="1" dirty="0"/>
          </a:p>
        </p:txBody>
      </p:sp>
      <p:pic>
        <p:nvPicPr>
          <p:cNvPr id="2051" name="Picture 3" descr="C:\Users\Психолог\Desktop\upl_auto_1534696114_128970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75187" cy="79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58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814988"/>
            <a:ext cx="8579296" cy="531117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smtClean="0"/>
              <a:t>Под </a:t>
            </a:r>
            <a:r>
              <a:rPr lang="ru-RU" b="1" dirty="0"/>
              <a:t>психологической безопасностью </a:t>
            </a:r>
            <a:r>
              <a:rPr lang="ru-RU" dirty="0"/>
              <a:t>обычно принято понимать </a:t>
            </a:r>
            <a:r>
              <a:rPr lang="ru-RU" b="1" dirty="0"/>
              <a:t>«</a:t>
            </a:r>
            <a:r>
              <a:rPr lang="ru-RU" b="1" dirty="0" smtClean="0"/>
              <a:t>состояние окружающей </a:t>
            </a:r>
            <a:r>
              <a:rPr lang="ru-RU" b="1" dirty="0"/>
              <a:t>среды, свободное от проявлений психологического насилия </a:t>
            </a:r>
            <a:r>
              <a:rPr lang="ru-RU" dirty="0" smtClean="0"/>
              <a:t>во взаимодействии</a:t>
            </a:r>
            <a:r>
              <a:rPr lang="ru-RU" dirty="0"/>
              <a:t>, </a:t>
            </a:r>
            <a:r>
              <a:rPr lang="ru-RU" b="1" dirty="0"/>
              <a:t>способствующее удовлетворению потребностей </a:t>
            </a:r>
            <a:r>
              <a:rPr lang="ru-RU" dirty="0"/>
              <a:t>в </a:t>
            </a:r>
            <a:r>
              <a:rPr lang="ru-RU" dirty="0" err="1" smtClean="0"/>
              <a:t>личностнодоверительном</a:t>
            </a:r>
            <a:r>
              <a:rPr lang="ru-RU" dirty="0" smtClean="0"/>
              <a:t> общении</a:t>
            </a:r>
            <a:r>
              <a:rPr lang="ru-RU" dirty="0"/>
              <a:t>, создающее </a:t>
            </a:r>
            <a:r>
              <a:rPr lang="ru-RU" dirty="0" err="1"/>
              <a:t>референтную</a:t>
            </a:r>
            <a:r>
              <a:rPr lang="ru-RU" dirty="0"/>
              <a:t> значимость среды и </a:t>
            </a:r>
            <a:r>
              <a:rPr lang="ru-RU" b="1" dirty="0" smtClean="0"/>
              <a:t>обеспечивающее психологическое </a:t>
            </a:r>
            <a:r>
              <a:rPr lang="ru-RU" b="1" dirty="0"/>
              <a:t>здоровье включенных в нее участников</a:t>
            </a:r>
            <a:r>
              <a:rPr lang="ru-RU" b="1" dirty="0" smtClean="0"/>
              <a:t>»</a:t>
            </a:r>
            <a:r>
              <a:rPr lang="ru-RU" dirty="0" smtClean="0"/>
              <a:t>. </a:t>
            </a:r>
            <a:r>
              <a:rPr lang="ru-RU" b="1" dirty="0" smtClean="0"/>
              <a:t>Психологическая </a:t>
            </a:r>
            <a:r>
              <a:rPr lang="ru-RU" b="1" dirty="0"/>
              <a:t>безопасность образовательной среды </a:t>
            </a:r>
            <a:r>
              <a:rPr lang="ru-RU" dirty="0"/>
              <a:t>это процесс </a:t>
            </a:r>
            <a:r>
              <a:rPr lang="ru-RU" b="1" dirty="0" smtClean="0"/>
              <a:t>обеспечения сохранения </a:t>
            </a:r>
            <a:r>
              <a:rPr lang="ru-RU" b="1" dirty="0"/>
              <a:t>и развития психических функций</a:t>
            </a:r>
            <a:r>
              <a:rPr lang="ru-RU" dirty="0"/>
              <a:t>, </a:t>
            </a:r>
            <a:r>
              <a:rPr lang="ru-RU" b="1" dirty="0"/>
              <a:t>личностного роста и </a:t>
            </a:r>
            <a:r>
              <a:rPr lang="ru-RU" b="1" dirty="0" smtClean="0"/>
              <a:t>социализации</a:t>
            </a:r>
            <a:r>
              <a:rPr lang="ru-RU" dirty="0" smtClean="0"/>
              <a:t> включенных </a:t>
            </a:r>
            <a:r>
              <a:rPr lang="ru-RU" dirty="0"/>
              <a:t>в неё участников, максимальной </a:t>
            </a:r>
            <a:r>
              <a:rPr lang="ru-RU" b="1" dirty="0"/>
              <a:t>реализации их способностей </a:t>
            </a:r>
            <a:r>
              <a:rPr lang="ru-RU" dirty="0" smtClean="0"/>
              <a:t>во взаимодействии </a:t>
            </a:r>
            <a:r>
              <a:rPr lang="ru-RU" dirty="0"/>
              <a:t>и неразрывной связи </a:t>
            </a:r>
            <a:r>
              <a:rPr lang="ru-RU" b="1" dirty="0"/>
              <a:t>с образовательной </a:t>
            </a:r>
            <a:r>
              <a:rPr lang="ru-RU" b="1" dirty="0" smtClean="0"/>
              <a:t>средой</a:t>
            </a:r>
            <a:endParaRPr lang="ru-RU" b="1" dirty="0"/>
          </a:p>
          <a:p>
            <a:pPr algn="just"/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66" y="16475"/>
            <a:ext cx="871537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62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8416" y="980728"/>
            <a:ext cx="7796790" cy="4945760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Обеспечение безопасности образовательной среды в кризисных ситуациях включает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три основных типа мероприятий: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профилактические меры;</a:t>
            </a:r>
          </a:p>
          <a:p>
            <a:pPr marL="0" indent="0">
              <a:buNone/>
            </a:pPr>
            <a:r>
              <a:rPr lang="ru-RU" dirty="0"/>
              <a:t>2 ) непосредственное действие в чрезвычайной ситуации;</a:t>
            </a:r>
          </a:p>
          <a:p>
            <a:pPr marL="0" indent="0">
              <a:buNone/>
            </a:pPr>
            <a:r>
              <a:rPr lang="ru-RU" dirty="0"/>
              <a:t>3) </a:t>
            </a:r>
            <a:r>
              <a:rPr lang="ru-RU" dirty="0" err="1"/>
              <a:t>послекризисные</a:t>
            </a:r>
            <a:r>
              <a:rPr lang="ru-RU" dirty="0"/>
              <a:t> меры.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57" y="116632"/>
            <a:ext cx="943118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736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387424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действия психолога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980728"/>
            <a:ext cx="8568952" cy="56886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уровень – общая профилактика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Повышение групповой сплочённости в школе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Мероприятия: программы направленные на психическое здоровье, здоровую среду в образовательной организации через внеклассную работу классных руководителей и служб сопровождения. Организация воспитательной работы педагогов и классных руководителей с обучающимися и их семьями.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71537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95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435280" cy="586551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уровень – первичная профилактика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Выделение групп суицидального риска, сопровождение детей, подростков и их семей с целью предупреждения суицида.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Мероприятия: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Диагностика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Занятия (индивидуальные \ групповые)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Классные часы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Разработка плана действия при угрозе совершения суицида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537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426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16632"/>
            <a:ext cx="8928992" cy="600953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уровень – вторичная профилактика</a:t>
            </a:r>
          </a:p>
          <a:p>
            <a:pPr marL="0" indent="0" algn="just"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Предотвращение совершения суицида</a:t>
            </a:r>
          </a:p>
          <a:p>
            <a:pPr marL="0" indent="0" algn="just"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Мероприятия: межведомственное взаимодействие, сотрудничество с родителями</a:t>
            </a:r>
          </a:p>
          <a:p>
            <a:pPr marL="0" indent="0" algn="just"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ГБУЗ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«ОКСПНБ №1»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ул. Кузнецова, 2а  - 269-73-54 </a:t>
            </a:r>
          </a:p>
          <a:p>
            <a:pPr marL="0" indent="0" algn="just">
              <a:buNone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Телефон отделения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«Службы экстренного реагирования» МБУ СО Кризисный центр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г.Челябинска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735-51-53 – круглосуточно</a:t>
            </a:r>
          </a:p>
          <a:p>
            <a:pPr marL="0" indent="0" algn="just">
              <a:buNone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Телефон для консультаций:</a:t>
            </a:r>
          </a:p>
          <a:p>
            <a:pPr algn="just"/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Экстренной психологической помощи Челябинского областного центра социальной защиты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marL="0" indent="0" algn="just">
              <a:buNone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721-19-21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, 007</a:t>
            </a:r>
          </a:p>
          <a:p>
            <a:pPr algn="just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Телефон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Областного центра диагностики и консультирования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- 261-10-87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16632"/>
            <a:ext cx="871537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464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1124744"/>
            <a:ext cx="8784976" cy="42813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уровень – третичная профилактика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Социальная и психологическая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реабилитация.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Обучающийся под наблюдение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специалистов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537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28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538"/>
            <a:ext cx="7673280" cy="563741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Шалва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Амонашвили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«Было бы наивно,- говорит он, - представлять себе дело так, что все дети, которые приходят в школу, - красивые розы; и учителю не остается ничего, лишь только любоваться ими. Есть розы, есть и чертополох. Сколько приносят с собой дети уродливого, сколько бывает такого, когда сердце детское – как гнойник, как язва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корни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которой уходят в глубину тех дней, когда перед Ребёнком только открывалось оконце в мир. Бывает, смотрят на тебя не чистые, честные, откровенные, а наглые, лицемерные глаза……..»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025"/>
            <a:ext cx="871537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08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384</TotalTime>
  <Words>450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Алгоритм действия психолога при риске суицида в школе</vt:lpstr>
      <vt:lpstr>Психологическая безопасность образовательной среды</vt:lpstr>
      <vt:lpstr>Презентация PowerPoint</vt:lpstr>
      <vt:lpstr>Презентация PowerPoint</vt:lpstr>
      <vt:lpstr>Алгоритм действия психолога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действия психолога при риске суицида в школе</dc:title>
  <dc:creator>Психолог</dc:creator>
  <cp:lastModifiedBy>Психолог</cp:lastModifiedBy>
  <cp:revision>21</cp:revision>
  <cp:lastPrinted>2019-12-20T14:01:55Z</cp:lastPrinted>
  <dcterms:created xsi:type="dcterms:W3CDTF">2019-12-17T11:06:31Z</dcterms:created>
  <dcterms:modified xsi:type="dcterms:W3CDTF">2019-12-23T08:10:00Z</dcterms:modified>
</cp:coreProperties>
</file>